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jpg>
</file>

<file path=ppt/media/image-1-3.png>
</file>

<file path=ppt/media/image-3-1.png>
</file>

<file path=ppt/media/image-3-2.jpg>
</file>

<file path=ppt/media/image-3-3.png>
</file>

<file path=ppt/media/image-4-1.jpg>
</file>

<file path=ppt/media/image-4-2.png>
</file>

<file path=ppt/media/image-7-1.png>
</file>

<file path=ppt/media/image-8-1.png>
</file>

<file path=ppt/media/image-9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Arduino UNO image (CC BY-SA 4.0): https://upload.wikimedia.org/wikipedia/commons/5/59/Arduino_uno.png
- XBee Explorer image (SparkFun): https://docs.sparkfun.com/SparkFun_Digi_XBee_Explorer_USB-C/assets/img/22043-SparkFun-XBee-Explorer-USB-C-BuckConverter.jpg
- ThingSpeak logo (Wikimedia Commons): https://upload.wikimedia.org/wikipedia/commons/3/38/Thingspeak_logo_white.png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Course protocol / project statement (provided by the instructor): ProjectCMOV_PAMO_202526.pdf (UFP CMOV/PAMO 2025/26)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XBee roles (coordinator + routers/end devices in Zigbee): https://docs.digi.com//resources/documentation/digidocs/90001942-13/tasks/t_configure_zigbee_modules.htm
- ThingSpeak overview (IoT analytics platform): https://thingspeak.mathworks.com/
- Arduino UNO image (CC BY-SA 4.0): https://upload.wikimedia.org/wikipedia/commons/5/59/Arduino_uno.png
- XBee Explorer image (SparkFun): https://docs.sparkfun.com/SparkFun_Digi_XBee_Explorer_USB-C/assets/img/22043-SparkFun-XBee-Explorer-USB-C-BuckConverter.jpg
- ThingSpeak logo (Wikimedia Commons): https://upload.wikimedia.org/wikipedia/commons/3/38/Thingspeak_logo_white.png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MB1010 outputs and analog scale (Vcc/512 per inch at 5V): https://www.pololu.com/product/726/
- Arduino UNO image (CC BY-SA 4.0): https://upload.wikimedia.org/wikipedia/commons/5/59/Arduino_uno.png
- MB1010 product photo (Pololu): https://a.pololu-files.com/picture/0J174.1200.jpg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Digi guide (same PAN ID; one coordinator; DH/DL=0 to address coordinator): https://docs.digi.com//resources/documentation/digidocs/90001942-13/tasks/t_configure_zigbee_modules.htm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ThingSpeak free option update interval limit (15 seconds): https://thingspeak.mathworks.com/pages/license_faq
- ThingSpeak documentation (rate limits and API addresses): https://se.mathworks.com/help/thingspeak/channel-control.html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ThingSpeak overview: https://thingspeak.mathworks.com/
- ThingSpeak API rate limits (15s free tier; reads not limited): https://se.mathworks.com/help/thingspeak/channel-control.html
- ThingSpeak logo (Wikimedia Commons): https://upload.wikimedia.org/wikipedia/commons/3/38/Thingspeak_logo_white.png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User-provided photo (conversation attachment)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LoPy4 capabilities (WiFi/Bluetooth/LoRa/Sigfox): https://uk.rs-online.com/web/p/communication-wireless-development-tools/1628047
- LoPy4 image: https://assets.rs-online.com/image/upload/v1666738633/72059655.jpg
[/Sources]
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jp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jp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7F9FC"/>
          </a:solidFill>
          <a:ln w="12700">
            <a:solidFill>
              <a:srgbClr val="F7F9F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731520" y="1097280"/>
            <a:ext cx="10728655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0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Smart Parking Lot Monitoring</a:t>
            </a:r>
            <a:endParaRPr lang="en-US" sz="4000" dirty="0"/>
          </a:p>
        </p:txBody>
      </p:sp>
      <p:sp>
        <p:nvSpPr>
          <p:cNvPr id="4" name="Text 2"/>
          <p:cNvSpPr/>
          <p:nvPr/>
        </p:nvSpPr>
        <p:spPr>
          <a:xfrm>
            <a:off x="731520" y="1920240"/>
            <a:ext cx="10728655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4155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CMOV (UbiComp/IoT) — Arduino + XBee + HTTP Cloud Ingestion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731520" y="2743200"/>
            <a:ext cx="10728655" cy="3383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1097280" y="292608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Team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097280" y="3337560"/>
            <a:ext cx="512064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Tomás · Ilias · Melissa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1097280" y="39776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Key stack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1097280" y="4389120"/>
            <a:ext cx="576072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Edge: Arduino UNO + MB1010 (analog)</a:t>
            </a:r>
            <a:endParaRPr lang="en-US" sz="1600" dirty="0"/>
          </a:p>
          <a:p>
            <a:pPr indent="0" marL="0">
              <a:buNone/>
            </a:pPr>
            <a:r>
              <a:rPr lang="en-US" sz="16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Wireless: XBee (ZigBee, transparent UART)</a:t>
            </a:r>
            <a:endParaRPr lang="en-US" sz="1600" dirty="0"/>
          </a:p>
          <a:p>
            <a:pPr indent="0" marL="0">
              <a:buNone/>
            </a:pPr>
            <a:r>
              <a:rPr lang="en-US" sz="16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Gateway: Java (jSerialComm)</a:t>
            </a:r>
            <a:endParaRPr lang="en-US" sz="1600" dirty="0"/>
          </a:p>
          <a:p>
            <a:pPr indent="0" marL="0">
              <a:buNone/>
            </a:pPr>
            <a:r>
              <a:rPr lang="en-US" sz="16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Cloud: ThingSpeak (HTTP POST)</a:t>
            </a:r>
            <a:endParaRPr lang="en-US" sz="1600" dirty="0"/>
          </a:p>
        </p:txBody>
      </p:sp>
      <p:pic>
        <p:nvPicPr>
          <p:cNvPr id="10" name="Image 0" descr="/mnt/data/arduino_un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80960" y="3063931"/>
            <a:ext cx="2011680" cy="1461659"/>
          </a:xfrm>
          <a:prstGeom prst="rect">
            <a:avLst/>
          </a:prstGeom>
        </p:spPr>
      </p:pic>
      <p:pic>
        <p:nvPicPr>
          <p:cNvPr id="11" name="Image 1" descr="/mnt/data/xbee_explorer.jpg">    </p:cNvPr>
          <p:cNvPicPr>
            <a:picLocks noChangeAspect="1"/>
          </p:cNvPicPr>
          <p:nvPr/>
        </p:nvPicPr>
        <p:blipFill>
          <a:blip r:embed="rId2"/>
          <a:srcRect l="0" r="0" t="25829" b="25829"/>
          <a:stretch/>
        </p:blipFill>
        <p:spPr>
          <a:xfrm>
            <a:off x="9921240" y="2971800"/>
            <a:ext cx="1828800" cy="1463040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7635240" y="4663440"/>
            <a:ext cx="4114800" cy="1234440"/>
          </a:xfrm>
          <a:prstGeom prst="roundRect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pic>
        <p:nvPicPr>
          <p:cNvPr id="13" name="Image 2" descr="/mnt/data/thingspeak_logo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8120" y="4865174"/>
            <a:ext cx="3749040" cy="83097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548640" y="6446520"/>
            <a:ext cx="1109441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666666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Universidade Fernando Pessoa — Master’s in Informatics (Mobile Computing)</a:t>
            </a:r>
            <a:endParaRPr lang="en-U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40080"/>
          </a:xfrm>
          <a:prstGeom prst="rect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28016"/>
            <a:ext cx="1109441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Goals &amp; Requirements (CMOV)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31520" y="960120"/>
            <a:ext cx="5715000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1005840" y="1143000"/>
            <a:ext cx="5394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What the protocol asks for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05840" y="1600200"/>
            <a:ext cx="5349240" cy="4206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6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Develop edge nodes using Arduino+XBee and/or LoPy4+WiFi</a:t>
            </a:r>
            <a:endParaRPr lang="en-US" sz="1600" dirty="0"/>
          </a:p>
          <a:p>
            <a:pPr marL="203200" indent="-2032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6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Configure wireless communication and implement a gateway</a:t>
            </a:r>
            <a:endParaRPr lang="en-US" sz="1600" dirty="0"/>
          </a:p>
          <a:p>
            <a:pPr marL="203200" indent="-2032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6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Communicate to a broker/backend via MQTT or HTTP</a:t>
            </a:r>
            <a:endParaRPr lang="en-US" sz="1600" dirty="0"/>
          </a:p>
          <a:p>
            <a:pPr marL="203200" indent="-2032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6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Implement cloud ingestion, storage and (optionally) actuation back to edge</a:t>
            </a:r>
            <a:endParaRPr lang="en-US" sz="1600" dirty="0"/>
          </a:p>
          <a:p>
            <a:pPr marL="203200" indent="-2032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6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Document architecture, interconnections and communications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629400" y="960120"/>
            <a:ext cx="4828032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6903720" y="1143000"/>
            <a:ext cx="44805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What we implemented (CMOV)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903720" y="1600200"/>
            <a:ext cx="4526280" cy="4206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6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Edge node detects occupancy (state-change events)</a:t>
            </a:r>
            <a:endParaRPr lang="en-US" sz="1600" dirty="0"/>
          </a:p>
          <a:p>
            <a:pPr marL="203200" indent="-2032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6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ZigBee/XBee wireless link in transparent serial mode</a:t>
            </a:r>
            <a:endParaRPr lang="en-US" sz="1600" dirty="0"/>
          </a:p>
          <a:p>
            <a:pPr marL="203200" indent="-2032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6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PC gateway (Java) parses frames and uploads via HTTP</a:t>
            </a:r>
            <a:endParaRPr lang="en-US" sz="1600" dirty="0"/>
          </a:p>
          <a:p>
            <a:pPr marL="203200" indent="-2032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6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ThingSpeak cloud ingestion + visualization</a:t>
            </a:r>
            <a:endParaRPr lang="en-US" sz="1600" dirty="0"/>
          </a:p>
          <a:p>
            <a:pPr marL="203200" indent="-2032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6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Gateway queue to respect ThingSpeak rate limits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8640" y="6446520"/>
            <a:ext cx="1109441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666666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CMOV deliverable focus: Edge → Gateway (Fog) → Cloud ingestion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40080"/>
          </a:xfrm>
          <a:prstGeom prst="rect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28016"/>
            <a:ext cx="1109441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Architecture Overview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31520" y="786384"/>
            <a:ext cx="1072865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4155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Layered SEMAS-style pipeline: sensing at the edge, aggregation at the gateway, storage/visualization in the cloud.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731520" y="1234440"/>
            <a:ext cx="3611880" cy="48920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4526280" y="1234440"/>
            <a:ext cx="3611880" cy="48920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8321040" y="1234440"/>
            <a:ext cx="3136392" cy="48920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960120" y="1417320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EDGE</a:t>
            </a:r>
            <a:endParaRPr lang="en-US" sz="1600" dirty="0"/>
          </a:p>
        </p:txBody>
      </p:sp>
      <p:pic>
        <p:nvPicPr>
          <p:cNvPr id="9" name="Image 0" descr="/mnt/data/arduino_un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6112" y="1874520"/>
            <a:ext cx="2516976" cy="1828800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960120" y="3703320"/>
            <a:ext cx="324612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Arduino UNO</a:t>
            </a:r>
            <a:endParaRPr lang="en-US" sz="1400" dirty="0"/>
          </a:p>
          <a:p>
            <a:pPr algn="ctr" indent="0" marL="0">
              <a:buNone/>
            </a:pPr>
            <a:r>
              <a:rPr lang="en-US" sz="14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MB1010 sensor (A0)</a:t>
            </a:r>
            <a:endParaRPr lang="en-US" sz="1400" dirty="0"/>
          </a:p>
          <a:p>
            <a:pPr algn="ctr" indent="0" marL="0">
              <a:buNone/>
            </a:pPr>
            <a:r>
              <a:rPr lang="en-US" sz="14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State-change frames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4754880" y="1417320"/>
            <a:ext cx="3108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GATEWAY (FOG)</a:t>
            </a:r>
            <a:endParaRPr lang="en-US" sz="1600" dirty="0"/>
          </a:p>
        </p:txBody>
      </p:sp>
      <p:pic>
        <p:nvPicPr>
          <p:cNvPr id="12" name="Image 1" descr="/mnt/data/xbee_explorer.jpg">    </p:cNvPr>
          <p:cNvPicPr>
            <a:picLocks noChangeAspect="1"/>
          </p:cNvPicPr>
          <p:nvPr/>
        </p:nvPicPr>
        <p:blipFill>
          <a:blip r:embed="rId2"/>
          <a:srcRect l="0" r="0" t="33445" b="33445"/>
          <a:stretch/>
        </p:blipFill>
        <p:spPr>
          <a:xfrm>
            <a:off x="4800600" y="1783080"/>
            <a:ext cx="3337560" cy="182880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4663440" y="3703320"/>
            <a:ext cx="3429000" cy="1234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PC + XBee Coordinator (USB)</a:t>
            </a:r>
            <a:endParaRPr lang="en-US" sz="1300" dirty="0"/>
          </a:p>
          <a:p>
            <a:pPr algn="ctr" indent="0" marL="0">
              <a:buNone/>
            </a:pPr>
            <a:r>
              <a:rPr lang="en-US" sz="13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Java: read serial → parse frames</a:t>
            </a:r>
            <a:endParaRPr lang="en-US" sz="1300" dirty="0"/>
          </a:p>
          <a:p>
            <a:pPr algn="ctr" indent="0" marL="0">
              <a:buNone/>
            </a:pPr>
            <a:r>
              <a:rPr lang="en-US" sz="13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HTTP client (rate-limited)</a:t>
            </a:r>
            <a:endParaRPr lang="en-US" sz="1300" dirty="0"/>
          </a:p>
        </p:txBody>
      </p:sp>
      <p:sp>
        <p:nvSpPr>
          <p:cNvPr id="14" name="Text 10"/>
          <p:cNvSpPr/>
          <p:nvPr/>
        </p:nvSpPr>
        <p:spPr>
          <a:xfrm>
            <a:off x="8549640" y="14173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CLOUD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8549640" y="1828800"/>
            <a:ext cx="2697480" cy="777240"/>
          </a:xfrm>
          <a:prstGeom prst="roundRect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pic>
        <p:nvPicPr>
          <p:cNvPr id="16" name="Image 2" descr="/mnt/data/thingspeak_logo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080" y="1938740"/>
            <a:ext cx="2514600" cy="55736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8458200" y="2834640"/>
            <a:ext cx="28803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ThingSpeak</a:t>
            </a:r>
            <a:endParaRPr lang="en-US" sz="1300" dirty="0"/>
          </a:p>
          <a:p>
            <a:pPr algn="ctr" indent="0" marL="0">
              <a:buNone/>
            </a:pPr>
            <a:r>
              <a:rPr lang="en-US" sz="13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HTTP ingestion</a:t>
            </a:r>
            <a:endParaRPr lang="en-US" sz="1300" dirty="0"/>
          </a:p>
          <a:p>
            <a:pPr algn="ctr" indent="0" marL="0">
              <a:buNone/>
            </a:pPr>
            <a:r>
              <a:rPr lang="en-US" sz="13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Fields: occupied, cm, ts</a:t>
            </a:r>
            <a:endParaRPr lang="en-US" sz="1300" dirty="0"/>
          </a:p>
        </p:txBody>
      </p:sp>
      <p:sp>
        <p:nvSpPr>
          <p:cNvPr id="18" name="Shape 13"/>
          <p:cNvSpPr/>
          <p:nvPr/>
        </p:nvSpPr>
        <p:spPr>
          <a:xfrm>
            <a:off x="1188720" y="6199632"/>
            <a:ext cx="6812280" cy="502920"/>
          </a:xfrm>
          <a:prstGeom prst="roundRect">
            <a:avLst/>
          </a:prstGeom>
          <a:solidFill>
            <a:srgbClr val="EEF2FF"/>
          </a:solidFill>
          <a:ln w="12700">
            <a:solidFill>
              <a:srgbClr val="CBD5E1"/>
            </a:solidFill>
            <a:prstDash val="solid"/>
          </a:ln>
        </p:spPr>
      </p:sp>
      <p:sp>
        <p:nvSpPr>
          <p:cNvPr id="19" name="Text 14"/>
          <p:cNvSpPr/>
          <p:nvPr/>
        </p:nvSpPr>
        <p:spPr>
          <a:xfrm>
            <a:off x="1325880" y="6291072"/>
            <a:ext cx="6537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ZigBee/XBee wireless link — transparent UART @ 9600 bps — same PAN ID</a:t>
            </a:r>
            <a:endParaRPr lang="en-US" sz="1300" dirty="0"/>
          </a:p>
        </p:txBody>
      </p:sp>
      <p:sp>
        <p:nvSpPr>
          <p:cNvPr id="20" name="Shape 15"/>
          <p:cNvSpPr/>
          <p:nvPr/>
        </p:nvSpPr>
        <p:spPr>
          <a:xfrm>
            <a:off x="3886200" y="2926080"/>
            <a:ext cx="548640" cy="548640"/>
          </a:xfrm>
          <a:prstGeom prst="rightArrow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sp>
        <p:nvSpPr>
          <p:cNvPr id="21" name="Shape 16"/>
          <p:cNvSpPr/>
          <p:nvPr/>
        </p:nvSpPr>
        <p:spPr>
          <a:xfrm>
            <a:off x="7635240" y="2926080"/>
            <a:ext cx="548640" cy="548640"/>
          </a:xfrm>
          <a:prstGeom prst="rightArrow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40080"/>
          </a:xfrm>
          <a:prstGeom prst="rect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28016"/>
            <a:ext cx="1109441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Edge Node: Sensing + Local Decision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31520" y="960120"/>
            <a:ext cx="5257800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1005840" y="1143000"/>
            <a:ext cx="4754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Hardware</a:t>
            </a:r>
            <a:endParaRPr lang="en-US" sz="1600" dirty="0"/>
          </a:p>
        </p:txBody>
      </p:sp>
      <p:pic>
        <p:nvPicPr>
          <p:cNvPr id="6" name="Image 0" descr="/mnt/data/mb1010.jpg">    </p:cNvPr>
          <p:cNvPicPr>
            <a:picLocks noChangeAspect="1"/>
          </p:cNvPicPr>
          <p:nvPr/>
        </p:nvPicPr>
        <p:blipFill>
          <a:blip r:embed="rId1"/>
          <a:srcRect l="0" r="0" t="6818" b="6818"/>
          <a:stretch/>
        </p:blipFill>
        <p:spPr>
          <a:xfrm>
            <a:off x="960120" y="1508760"/>
            <a:ext cx="2514600" cy="2148840"/>
          </a:xfrm>
          <a:prstGeom prst="rect">
            <a:avLst/>
          </a:prstGeom>
        </p:spPr>
      </p:pic>
      <p:pic>
        <p:nvPicPr>
          <p:cNvPr id="7" name="Image 1" descr="/mnt/data/arduino_uno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880" y="1769302"/>
            <a:ext cx="2240280" cy="16277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05840" y="3657600"/>
            <a:ext cx="49377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MB1010 analog OUT → A0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Vcc=5V, GND=GND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1005840" y="4160520"/>
            <a:ext cx="493776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XBee Router AT (shield) → serial bridge</a:t>
            </a:r>
            <a:endParaRPr lang="en-US" sz="1400" dirty="0"/>
          </a:p>
        </p:txBody>
      </p:sp>
      <p:sp>
        <p:nvSpPr>
          <p:cNvPr id="10" name="Shape 6"/>
          <p:cNvSpPr/>
          <p:nvPr/>
        </p:nvSpPr>
        <p:spPr>
          <a:xfrm>
            <a:off x="6172200" y="960120"/>
            <a:ext cx="5285232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11" name="Text 7"/>
          <p:cNvSpPr/>
          <p:nvPr/>
        </p:nvSpPr>
        <p:spPr>
          <a:xfrm>
            <a:off x="6446520" y="1143000"/>
            <a:ext cx="49377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Occupancy logic (on Arduino)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6446520" y="1600200"/>
            <a:ext cx="4846320" cy="3383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Median of 5 ADC samples to reduce noise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Convert distance (cm) from analog reading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Hysteresis thresholds (enter / exit) to avoid flickering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Stability counter (N consistent reads) before confirming a change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Send telemetry only on state change: spot1=0/1, cm=NN</a:t>
            </a:r>
            <a:endParaRPr lang="en-US" sz="1400" dirty="0"/>
          </a:p>
        </p:txBody>
      </p:sp>
      <p:sp>
        <p:nvSpPr>
          <p:cNvPr id="13" name="Shape 9"/>
          <p:cNvSpPr/>
          <p:nvPr/>
        </p:nvSpPr>
        <p:spPr>
          <a:xfrm>
            <a:off x="6446520" y="5074920"/>
            <a:ext cx="4846320" cy="777240"/>
          </a:xfrm>
          <a:prstGeom prst="roundRect">
            <a:avLst/>
          </a:prstGeom>
          <a:solidFill>
            <a:srgbClr val="F1F5F9"/>
          </a:solidFill>
          <a:ln w="12700">
            <a:solidFill>
              <a:srgbClr val="CBD5E1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583680" y="5257800"/>
            <a:ext cx="4572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0F172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Example frame:  spot1=1,cm=33;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40080"/>
          </a:xfrm>
          <a:prstGeom prst="rect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28016"/>
            <a:ext cx="1109441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Wireless Link: XBee Configuration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31520" y="960120"/>
            <a:ext cx="11457432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1051560" y="1143000"/>
            <a:ext cx="10789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Two XBee PRO S2B modules form a simple ZigBee network: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51560" y="1600200"/>
            <a:ext cx="53035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Coordinator (Gateway side)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051560" y="2011680"/>
            <a:ext cx="5394960" cy="28803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Firmware: ZigBee Coordinator AT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Connected via USB Explorer (FT232R) to the PC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Same PAN ID as router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Optionally set NI=COORD for easier identification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537960" y="1600200"/>
            <a:ext cx="5166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Router / End Device (Arduino side)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537960" y="2011680"/>
            <a:ext cx="5303520" cy="28803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Firmware: ZigBee Router AT (or End Device AT)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Same PAN ID as coordinator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Destination address to reach coordinator: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  • Simplest: DH=0 and DL=0 (address coordinator)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  • Or: DH=SH(coordinator) and DL=SL(coordinator)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1051560" y="5440680"/>
            <a:ext cx="10954512" cy="777240"/>
          </a:xfrm>
          <a:prstGeom prst="roundRect">
            <a:avLst/>
          </a:prstGeom>
          <a:solidFill>
            <a:srgbClr val="EEF2FF"/>
          </a:solidFill>
          <a:ln w="12700">
            <a:solidFill>
              <a:srgbClr val="CBD5E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234440" y="5641848"/>
            <a:ext cx="10607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Tip: CH (Operating Channel) is read-only — it is chosen automatically after joining the PAN.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40080"/>
          </a:xfrm>
          <a:prstGeom prst="rect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28016"/>
            <a:ext cx="1109441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Gateway: Serial → Parse → HTTP (Java)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31520" y="960120"/>
            <a:ext cx="5715000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1005840" y="1143000"/>
            <a:ext cx="53035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Serial ingestion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05840" y="1554480"/>
            <a:ext cx="5303520" cy="29260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Detect FT232R/XBee Explorer COM port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Open UART: 9600 bps, 8N1, non-blocking reads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Buffer bytes until “;” delimiter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Parse key-value pairs: spot1, cm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6629400" y="960120"/>
            <a:ext cx="4828032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6903720" y="1143000"/>
            <a:ext cx="44805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HTTP forwarding (ThingSpeak)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903720" y="1554480"/>
            <a:ext cx="4526280" cy="29260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Build POST body (x-www-form-urlencoded)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field1=occupied, field2=cm, field3=timestamp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ThingSpeak free tier: min 15 s between updates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Coalescing queue: store latest event and send when allowed</a:t>
            </a:r>
            <a:endParaRPr lang="en-US" sz="1400" dirty="0"/>
          </a:p>
        </p:txBody>
      </p:sp>
      <p:sp>
        <p:nvSpPr>
          <p:cNvPr id="10" name="Shape 8"/>
          <p:cNvSpPr/>
          <p:nvPr/>
        </p:nvSpPr>
        <p:spPr>
          <a:xfrm>
            <a:off x="6903720" y="5166360"/>
            <a:ext cx="4526280" cy="1143000"/>
          </a:xfrm>
          <a:prstGeom prst="roundRect">
            <a:avLst/>
          </a:prstGeom>
          <a:solidFill>
            <a:srgbClr val="F1F5F9"/>
          </a:solidFill>
          <a:ln w="12700">
            <a:solidFill>
              <a:srgbClr val="CBD5E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086600" y="5285232"/>
            <a:ext cx="4160520" cy="868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F172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Why queue?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0F172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Avoid “rate limited” skips while preserving the latest state.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40080"/>
          </a:xfrm>
          <a:prstGeom prst="rect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28016"/>
            <a:ext cx="1109441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Cloud Backend: ThingSpeak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31520" y="960120"/>
            <a:ext cx="11457432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1051560" y="1234440"/>
            <a:ext cx="3840480" cy="1005840"/>
          </a:xfrm>
          <a:prstGeom prst="roundRect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pic>
        <p:nvPicPr>
          <p:cNvPr id="6" name="Image 0" descr="/mnt/data/thingspeak_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7899" y="1417320"/>
            <a:ext cx="2887803" cy="64008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074920" y="1325880"/>
            <a:ext cx="676656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111827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ThingSpeak provides a lightweight way to ingest, store and visualize IoT data using HTTP (or MQTT).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051560" y="2514600"/>
            <a:ext cx="6217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Channel mapping used in this project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051560" y="2880360"/>
            <a:ext cx="5943600" cy="1874520"/>
          </a:xfrm>
          <a:prstGeom prst="roundRect">
            <a:avLst/>
          </a:prstGeom>
          <a:solidFill>
            <a:srgbClr val="F8FAFC"/>
          </a:solidFill>
          <a:ln w="12700">
            <a:solidFill>
              <a:srgbClr val="CBD5E1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325880" y="3063240"/>
            <a:ext cx="5486400" cy="1508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0F172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field1  → occupied (0/1)</a:t>
            </a:r>
            <a:endParaRPr lang="en-US" sz="1600" dirty="0"/>
          </a:p>
          <a:p>
            <a:pPr indent="0" marL="0">
              <a:buNone/>
            </a:pPr>
            <a:r>
              <a:rPr lang="en-US" sz="1600" dirty="0">
                <a:solidFill>
                  <a:srgbClr val="0F172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field2  → distance in cm</a:t>
            </a:r>
            <a:endParaRPr lang="en-US" sz="1600" dirty="0"/>
          </a:p>
          <a:p>
            <a:pPr indent="0" marL="0">
              <a:buNone/>
            </a:pPr>
            <a:r>
              <a:rPr lang="en-US" sz="1600" dirty="0">
                <a:solidFill>
                  <a:srgbClr val="0F172A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field3  → timestamp (epoch seconds)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315200" y="2514600"/>
            <a:ext cx="44805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Operational constraints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315200" y="2880360"/>
            <a:ext cx="4480560" cy="3291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Free tier: minimum 15 s per update per channel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Read requests are not rate-limited (per docs)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Easy dashboards for demo &amp; validation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40080"/>
          </a:xfrm>
          <a:prstGeom prst="rect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28016"/>
            <a:ext cx="1109441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Demo &amp; Validation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31520" y="960120"/>
            <a:ext cx="6492240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1005840" y="1143000"/>
            <a:ext cx="6035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Observed end-to-end behavior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05840" y="1554480"/>
            <a:ext cx="6035040" cy="3108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Arduino detects transitions using hysteresis + stability counter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Only publishes when the state changes (free ↔ occupied)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Gateway parses frames and uploads to ThingSpeak via HTTP</a:t>
            </a:r>
            <a:endParaRPr lang="en-US" sz="1400" dirty="0"/>
          </a:p>
          <a:p>
            <a:pPr marL="177800" indent="-177800">
              <a:lnSpc>
                <a:spcPct val="115000"/>
              </a:lnSpc>
              <a:spcAft>
                <a:spcPts val="400"/>
              </a:spcAft>
              <a:buSzPct val="100000"/>
              <a:buChar char="•"/>
            </a:pPr>
            <a:r>
              <a:rPr lang="en-US" sz="14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Queue avoids skipped updates due to the 15s constraint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1005840" y="5212080"/>
            <a:ext cx="6035040" cy="1005840"/>
          </a:xfrm>
          <a:prstGeom prst="roundRect">
            <a:avLst/>
          </a:prstGeom>
          <a:solidFill>
            <a:srgbClr val="111827"/>
          </a:solidFill>
          <a:ln w="12700">
            <a:solidFill>
              <a:srgbClr val="11182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234440" y="5340096"/>
            <a:ext cx="557784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5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[Example logs]</a:t>
            </a:r>
            <a:endParaRPr lang="en-US" sz="1500" dirty="0"/>
          </a:p>
          <a:p>
            <a:pPr indent="0" marL="0">
              <a:buNone/>
            </a:pPr>
            <a:r>
              <a:rPr lang="en-US" sz="15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spot1=1,cm=33;</a:t>
            </a:r>
            <a:endParaRPr lang="en-US" sz="1500" dirty="0"/>
          </a:p>
          <a:p>
            <a:pPr indent="0" marL="0">
              <a:buNone/>
            </a:pPr>
            <a:r>
              <a:rPr lang="en-US" sz="15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spot1=0,cm=553;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7406640" y="960120"/>
            <a:ext cx="4782312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7635240" y="1143000"/>
            <a:ext cx="4389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Prototype hardware (lab)</a:t>
            </a:r>
            <a:endParaRPr lang="en-US" sz="1600" dirty="0"/>
          </a:p>
        </p:txBody>
      </p:sp>
      <p:pic>
        <p:nvPicPr>
          <p:cNvPr id="11" name="Image 0" descr="/mnt/data/a5172220-9229-4ed5-9f79-5c1f3cfafdae.png">    </p:cNvPr>
          <p:cNvPicPr>
            <a:picLocks noChangeAspect="1"/>
          </p:cNvPicPr>
          <p:nvPr/>
        </p:nvPicPr>
        <p:blipFill>
          <a:blip r:embed="rId1"/>
          <a:srcRect l="0" r="0" t="12500" b="12500"/>
          <a:stretch/>
        </p:blipFill>
        <p:spPr>
          <a:xfrm>
            <a:off x="7543800" y="1508760"/>
            <a:ext cx="4526280" cy="4526280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635240" y="6053328"/>
            <a:ext cx="4389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64748B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User-provided photo: Arduino + XBee shield + wiring.</a:t>
            </a:r>
            <a:endParaRPr lang="en-US" sz="11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40080"/>
          </a:xfrm>
          <a:prstGeom prst="rect">
            <a:avLst/>
          </a:prstGeom>
          <a:solidFill>
            <a:srgbClr val="0B3D91"/>
          </a:solidFill>
          <a:ln w="12700">
            <a:solidFill>
              <a:srgbClr val="0B3D91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48640" y="128016"/>
            <a:ext cx="11094415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31520" y="960120"/>
            <a:ext cx="6675120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1005840" y="1143000"/>
            <a:ext cx="6217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Next steps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005840" y="1554480"/>
            <a:ext cx="6309360" cy="4206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5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Replace the PC gateway with a LoPy4 (WiFi) to remove the laptop dependency</a:t>
            </a:r>
            <a:endParaRPr lang="en-US" sz="1500" dirty="0"/>
          </a:p>
          <a:p>
            <a:pPr marL="190500" indent="-1905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5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Connect XBee Coordinator to LoPy4 via a suitable serial interface/adapter</a:t>
            </a:r>
            <a:endParaRPr lang="en-US" sz="1500" dirty="0"/>
          </a:p>
          <a:p>
            <a:pPr marL="190500" indent="-1905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5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Run frame parsing + HTTP client on LoPy4 (MicroPython)</a:t>
            </a:r>
            <a:endParaRPr lang="en-US" sz="1500" dirty="0"/>
          </a:p>
          <a:p>
            <a:pPr marL="190500" indent="-1905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5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Add cloud → gateway → edge actuation (LEDs, barrier control)</a:t>
            </a:r>
            <a:endParaRPr lang="en-US" sz="1500" dirty="0"/>
          </a:p>
          <a:p>
            <a:pPr marL="190500" indent="-190500">
              <a:lnSpc>
                <a:spcPct val="115000"/>
              </a:lnSpc>
              <a:spcAft>
                <a:spcPts val="500"/>
              </a:spcAft>
              <a:buSzPct val="100000"/>
              <a:buChar char="•"/>
            </a:pPr>
            <a:r>
              <a:rPr lang="en-US" sz="1500" dirty="0">
                <a:solidFill>
                  <a:srgbClr val="1A1A1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Scale to multiple parking spots (IDs, mapping, dashboards)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7635240" y="960120"/>
            <a:ext cx="4553712" cy="54406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6E6"/>
            </a:solidFill>
            <a:prstDash val="solid"/>
          </a:ln>
          <a:effectLst>
            <a:outerShdw sx="100000" sy="100000" kx="0" ky="0" algn="bl" rotWithShape="0" blurRad="50800" dist="12700" dir="2700000">
              <a:srgbClr val="000000">
                <a:alpha val="12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7818120" y="1143000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3D91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LoPy4 concept</a:t>
            </a:r>
            <a:endParaRPr lang="en-US" sz="1600" dirty="0"/>
          </a:p>
        </p:txBody>
      </p:sp>
      <p:pic>
        <p:nvPicPr>
          <p:cNvPr id="9" name="Image 0" descr="/mnt/data/lopy4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81060" y="1508760"/>
            <a:ext cx="2834640" cy="2834640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7818120" y="4617720"/>
            <a:ext cx="4160520" cy="1691640"/>
          </a:xfrm>
          <a:prstGeom prst="roundRect">
            <a:avLst/>
          </a:prstGeom>
          <a:solidFill>
            <a:srgbClr val="F1F5F9"/>
          </a:solidFill>
          <a:ln w="12700">
            <a:solidFill>
              <a:srgbClr val="CBD5E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001000" y="4800600"/>
            <a:ext cx="379476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0F172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Goal: a small always-on gateway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0F172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WiFi uplink → ThingSpeak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0F172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No PC required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CMOV Team</dc:creator>
  <cp:lastModifiedBy>CMOV Team</cp:lastModifiedBy>
  <cp:revision>1</cp:revision>
  <dcterms:created xsi:type="dcterms:W3CDTF">2026-01-10T16:19:13Z</dcterms:created>
  <dcterms:modified xsi:type="dcterms:W3CDTF">2026-01-10T16:19:13Z</dcterms:modified>
</cp:coreProperties>
</file>